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86" r:id="rId4"/>
    <p:sldMasterId id="2147484022" r:id="rId5"/>
    <p:sldMasterId id="2147484046" r:id="rId6"/>
  </p:sldMasterIdLst>
  <p:notesMasterIdLst>
    <p:notesMasterId r:id="rId38"/>
  </p:notesMasterIdLst>
  <p:handoutMasterIdLst>
    <p:handoutMasterId r:id="rId39"/>
  </p:handoutMasterIdLst>
  <p:sldIdLst>
    <p:sldId id="3635" r:id="rId7"/>
    <p:sldId id="2147479629" r:id="rId8"/>
    <p:sldId id="3636" r:id="rId9"/>
    <p:sldId id="2147479628" r:id="rId10"/>
    <p:sldId id="2147479635" r:id="rId11"/>
    <p:sldId id="2147479636" r:id="rId12"/>
    <p:sldId id="2147479617" r:id="rId13"/>
    <p:sldId id="2147479618" r:id="rId14"/>
    <p:sldId id="2147479619" r:id="rId15"/>
    <p:sldId id="2147479620" r:id="rId16"/>
    <p:sldId id="2147479621" r:id="rId17"/>
    <p:sldId id="2147479622" r:id="rId18"/>
    <p:sldId id="2147479623" r:id="rId19"/>
    <p:sldId id="2147479624" r:id="rId20"/>
    <p:sldId id="2147479625" r:id="rId21"/>
    <p:sldId id="2147479626" r:id="rId22"/>
    <p:sldId id="2147479637" r:id="rId23"/>
    <p:sldId id="2147479638" r:id="rId24"/>
    <p:sldId id="2147479630" r:id="rId25"/>
    <p:sldId id="509" r:id="rId26"/>
    <p:sldId id="3673" r:id="rId27"/>
    <p:sldId id="528" r:id="rId28"/>
    <p:sldId id="3674" r:id="rId29"/>
    <p:sldId id="3671" r:id="rId30"/>
    <p:sldId id="3675" r:id="rId31"/>
    <p:sldId id="3672" r:id="rId32"/>
    <p:sldId id="2147479640" r:id="rId33"/>
    <p:sldId id="2147479641" r:id="rId34"/>
    <p:sldId id="2147479642" r:id="rId35"/>
    <p:sldId id="2147479643" r:id="rId36"/>
    <p:sldId id="366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EA206B-A4D8-48CC-A70D-B4ED94B4DA68}">
          <p14:sldIdLst>
            <p14:sldId id="3635"/>
            <p14:sldId id="2147479629"/>
            <p14:sldId id="3636"/>
            <p14:sldId id="2147479628"/>
            <p14:sldId id="2147479635"/>
          </p14:sldIdLst>
        </p14:section>
        <p14:section name="Fabric Overview" id="{4E75B604-009A-4E1D-A6E9-E4F3690155F2}">
          <p14:sldIdLst>
            <p14:sldId id="2147479636"/>
            <p14:sldId id="2147479617"/>
            <p14:sldId id="2147479618"/>
            <p14:sldId id="2147479619"/>
            <p14:sldId id="2147479620"/>
            <p14:sldId id="2147479621"/>
            <p14:sldId id="2147479622"/>
            <p14:sldId id="2147479623"/>
            <p14:sldId id="2147479624"/>
            <p14:sldId id="2147479625"/>
            <p14:sldId id="2147479626"/>
          </p14:sldIdLst>
        </p14:section>
        <p14:section name="Challenges" id="{7F8407E4-563E-4D0E-8B99-51982D102DCC}">
          <p14:sldIdLst>
            <p14:sldId id="2147479637"/>
            <p14:sldId id="2147479638"/>
            <p14:sldId id="2147479630"/>
            <p14:sldId id="509"/>
            <p14:sldId id="3673"/>
            <p14:sldId id="528"/>
            <p14:sldId id="3674"/>
            <p14:sldId id="3671"/>
            <p14:sldId id="3675"/>
            <p14:sldId id="3672"/>
            <p14:sldId id="2147479640"/>
            <p14:sldId id="2147479641"/>
            <p14:sldId id="2147479642"/>
            <p14:sldId id="2147479643"/>
            <p14:sldId id="3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AA1"/>
    <a:srgbClr val="99036A"/>
    <a:srgbClr val="B685A6"/>
    <a:srgbClr val="A60C5F"/>
    <a:srgbClr val="9966FF"/>
    <a:srgbClr val="9933FF"/>
    <a:srgbClr val="666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58" autoAdjust="0"/>
    <p:restoredTop sz="71253" autoAdjust="0"/>
  </p:normalViewPr>
  <p:slideViewPr>
    <p:cSldViewPr snapToGrid="0">
      <p:cViewPr varScale="1">
        <p:scale>
          <a:sx n="87" d="100"/>
          <a:sy n="87" d="100"/>
        </p:scale>
        <p:origin x="9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oden-ship-sailing-in-ocean-during-amazing-sunset-4347768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underwater-photograph-of-a-diver-with-red-wreck-7001617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4602205@N00/7877399044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deck is a template for What The Hack lectures.</a:t>
            </a:r>
          </a:p>
          <a:p>
            <a:endParaRPr lang="en-US" dirty="0"/>
          </a:p>
          <a:p>
            <a:r>
              <a:rPr lang="en-US" dirty="0"/>
              <a:t>It is recommended that Coaches deliver mini-lectures ahead of each Challenge that set context for the challenge and introduce &amp; explain any key technologies.</a:t>
            </a:r>
          </a:p>
          <a:p>
            <a:endParaRPr lang="en-US" dirty="0"/>
          </a:p>
          <a:p>
            <a:r>
              <a:rPr lang="en-US" dirty="0"/>
              <a:t>At a minimum, it is handy to have a slide with the key goals of each challenge to display on the screen when running the hack in-person.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Template for a lecture slide with bullets (if you need them).</a:t>
            </a:r>
          </a:p>
          <a:p>
            <a:endParaRPr lang="en-US" dirty="0"/>
          </a:p>
          <a:p>
            <a:r>
              <a:rPr lang="en-US" dirty="0"/>
              <a:t>Try to NOT use bullet lists in your presentation.  </a:t>
            </a:r>
          </a:p>
          <a:p>
            <a:r>
              <a:rPr lang="en-US" dirty="0"/>
              <a:t>Diagrams, puppy pictures, </a:t>
            </a:r>
            <a:r>
              <a:rPr lang="en-US" dirty="0" err="1"/>
              <a:t>etc</a:t>
            </a:r>
            <a:r>
              <a:rPr lang="en-US" dirty="0"/>
              <a:t> are always better.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19410-49C3-46C5-A633-999FD8C44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555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Wooden ship sailing in ocean during amazing sunset · Free Stock Photo (pexels.com)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1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19410-49C3-46C5-A633-999FD8C44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29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Underwater Photograph of a Diver with Red Wreck · Free Stock Photo (pexels.com)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25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challenge, list out the key high-level goals.</a:t>
            </a:r>
          </a:p>
          <a:p>
            <a:r>
              <a:rPr lang="en-US" dirty="0"/>
              <a:t>If there are important specifications, list them here, or remind students to “read the student guide!”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D71AE-08D6-4951-B1CF-CF97299DB5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71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students for attending and share the link to the What The Hack website with them.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72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Alt title slide</a:t>
            </a:r>
          </a:p>
          <a:p>
            <a:r>
              <a:rPr lang="en-AU" dirty="0"/>
              <a:t>Image: https://commons.wikimedia.org/wiki/File:La_mer_%C3%A0_Exmouth_WA.JPG#filelinks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2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Coaches/Presenters for THIS hack/lecture event should be listed on this slide.</a:t>
            </a:r>
          </a:p>
          <a:p>
            <a:endParaRPr lang="en-US" dirty="0"/>
          </a:p>
          <a:p>
            <a:r>
              <a:rPr lang="en-US" dirty="0"/>
              <a:t>Original contributors to the hack content &amp; these slides include:</a:t>
            </a:r>
          </a:p>
          <a:p>
            <a:endParaRPr lang="en-US" dirty="0"/>
          </a:p>
          <a:p>
            <a:r>
              <a:rPr lang="en-US" dirty="0"/>
              <a:t>Liesel Hughes, Cloud Solution Architect, Microsoft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list original contributors to this hack here in the speaker notes and give them credit when delivering this content.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Logistics with anything specific for your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19410-49C3-46C5-A633-999FD8C44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2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Dive Tanks | OLYMPUS DIGITAL CAMERA | Richard </a:t>
            </a:r>
            <a:r>
              <a:rPr lang="en-AU" dirty="0" err="1">
                <a:hlinkClick r:id="rId3"/>
              </a:rPr>
              <a:t>Elzey</a:t>
            </a:r>
            <a:r>
              <a:rPr lang="en-AU" dirty="0">
                <a:hlinkClick r:id="rId3"/>
              </a:rPr>
              <a:t> | Flickr</a:t>
            </a:r>
            <a:endParaRPr lang="en-AU" dirty="0"/>
          </a:p>
          <a:p>
            <a:r>
              <a:rPr lang="en-AU" dirty="0"/>
              <a:t>https://www.flickr.com/photos/54602205@N00/7877399044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65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Modify this slide and add the pre-</a:t>
            </a:r>
            <a:r>
              <a:rPr lang="en-US" dirty="0" err="1"/>
              <a:t>reqs</a:t>
            </a:r>
            <a:r>
              <a:rPr lang="en-US" dirty="0"/>
              <a:t> specific to your hack here.</a:t>
            </a:r>
          </a:p>
          <a:p>
            <a:endParaRPr lang="en-US" dirty="0"/>
          </a:p>
          <a:p>
            <a:r>
              <a:rPr lang="en-US" dirty="0"/>
              <a:t>Each challenge slide should list the key goals for the challenge.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D71AE-08D6-4951-B1CF-CF97299DB5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40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Obligatory bing.com/create AI generated </a:t>
            </a:r>
            <a:r>
              <a:rPr lang="en-AU" dirty="0" err="1"/>
              <a:t>clownfidh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4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D71AE-08D6-4951-B1CF-CF97299DB5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Full scale replica of the Batavia - https://en.wikipedia.org/wiki/Batavia_(1628_ship) – Infamously wrecked off the Western Australia coast, 4 June 1629.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1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F129-10C1-45D2-9366-5F6200A7B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1856695"/>
          </a:xfrm>
        </p:spPr>
        <p:txBody>
          <a:bodyPr anchor="b" anchorCtr="1">
            <a:normAutofit/>
          </a:bodyPr>
          <a:lstStyle>
            <a:lvl1pPr algn="ctr">
              <a:defRPr sz="5400">
                <a:solidFill>
                  <a:srgbClr val="9966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FEC74-E711-408B-8EE8-74ADEEE77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8857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rgbClr val="FFC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3DD10-7612-4933-A9DE-52C8DEC05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8C126-9EBB-4868-91BE-B4CC2CE0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9CA16-E167-4853-A100-2E054D32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08AF1E-B0D5-63DF-0F2D-FD629FBF1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610" y="23813"/>
            <a:ext cx="8586780" cy="2227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46358A-FFF7-5AD1-79D7-CD5BFC6B9788}"/>
              </a:ext>
            </a:extLst>
          </p:cNvPr>
          <p:cNvSpPr txBox="1"/>
          <p:nvPr userDrawn="1"/>
        </p:nvSpPr>
        <p:spPr>
          <a:xfrm>
            <a:off x="11752976" y="65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4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F801-6C81-4D6B-B7B2-97230A49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AB416-3074-4995-B313-66AF64E94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FE19C-018D-48CD-8969-938017319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BF68-344B-4350-B9BF-39BAF19D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3E74C-D45A-4301-9476-E1F94A34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C367C-8F2C-49C7-A3EC-CD1CD388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5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C6AB-916B-4872-ADB7-2EE38C03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C95F2-65D3-4728-A9BF-4B1226F6D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BB28D-3717-4CDB-824A-2D4D631E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584CE-DE7C-4C34-94E8-80A16A04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8DD1E-28CE-4E10-98D6-866418D6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75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CC8D2E-4302-4738-9896-99B8BAAA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44906-2E6D-437C-9444-A2C863F26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BB1D-C8B2-4D25-B618-8154E203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7F07-A62B-4DE6-BB1C-6682F2FC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925B9-9321-461D-858A-E0425B4C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4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05041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63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577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rge Number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12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rge Number Divider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59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Large Number Divider 1">
    <p:bg>
      <p:bgPr>
        <a:solidFill>
          <a:srgbClr val="C6C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068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1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B4F0-360B-4EB9-96E3-81C44E0D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61" y="29565"/>
            <a:ext cx="11258725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0711-1DC8-49A6-B5F5-4132DFE3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129"/>
            <a:ext cx="10515600" cy="48320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45B8-FCD4-4220-8D4A-7939D7A6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00D7-3212-49A0-A793-E3173C0B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8383-8F48-4AB8-8F64-6C8A9645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5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A648E7D-1D8F-EB6D-669D-C11C81B685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4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25EDE9-3B05-7230-5E33-33D3F2B4E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51816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10BD13E-B531-A9CF-1A44-9EDCB23FC4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t="13756"/>
          <a:stretch/>
        </p:blipFill>
        <p:spPr>
          <a:xfrm rot="10800000">
            <a:off x="0" y="1390297"/>
            <a:ext cx="12192000" cy="54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A42DE63-DA90-A87D-936E-2D025F3B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t="15018"/>
          <a:stretch/>
        </p:blipFill>
        <p:spPr>
          <a:xfrm rot="10800000">
            <a:off x="0" y="1470267"/>
            <a:ext cx="12192000" cy="5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78" y="1645653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3742" y="1645653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3978" y="3406214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84968" y="3406214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223978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080567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080567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530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3741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3530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3741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23978" y="5166047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23530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03125DCE-A0DB-2CD6-F360-E90F8EEA22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084968" y="5166047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3C2935-29DA-A953-A314-E134725303AA}"/>
              </a:ext>
            </a:extLst>
          </p:cNvPr>
          <p:cNvCxnSpPr>
            <a:cxnSpLocks/>
          </p:cNvCxnSpPr>
          <p:nvPr userDrawn="1"/>
        </p:nvCxnSpPr>
        <p:spPr>
          <a:xfrm>
            <a:off x="8080567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819DB494-389C-BBF6-405B-8D52D30849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83741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626615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78" y="1645653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3742" y="1645653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3978" y="3406214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84968" y="3406214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</a:extLst>
          </p:cNvPr>
          <p:cNvCxnSpPr>
            <a:cxnSpLocks/>
          </p:cNvCxnSpPr>
          <p:nvPr userDrawn="1"/>
        </p:nvCxnSpPr>
        <p:spPr>
          <a:xfrm>
            <a:off x="5223978" y="1526223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080567" y="1526223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3262198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080567" y="3262198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530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3741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3530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3741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23978" y="5166047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5022031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23530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164042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530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23978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78" y="1645653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3741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80567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3742" y="1645653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3530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23978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3978" y="3406214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3741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80567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84968" y="3406214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23530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23978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23978" y="5166047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819DB494-389C-BBF6-405B-8D52D30849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83741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3C2935-29DA-A953-A314-E13472530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80567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03125DCE-A0DB-2CD6-F360-E90F8EEA22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084968" y="5166047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5552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Left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6F4EB25-9D45-4261-BB0F-21E48ED318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3522846" cy="6858000"/>
          </a:xfrm>
          <a:solidFill>
            <a:srgbClr val="000000"/>
          </a:solidFill>
          <a:effectLst>
            <a:outerShdw blurRad="317500" dist="215900" dir="5400000" algn="ctr" rotWithShape="0">
              <a:prstClr val="black">
                <a:alpha val="15000"/>
              </a:prstClr>
            </a:outerShdw>
          </a:effectLst>
        </p:spPr>
        <p:txBody>
          <a:bodyPr vert="horz" wrap="square" lIns="0" tIns="2377440" rIns="0" bIns="0" rtlCol="0" anchor="t" anchorCtr="0">
            <a:noAutofit/>
          </a:bodyPr>
          <a:lstStyle>
            <a:lvl1pPr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5E079-45A2-57B9-595D-72A543B137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99" y="2552900"/>
            <a:ext cx="2608448" cy="1251157"/>
          </a:xfrm>
          <a:noFill/>
        </p:spPr>
        <p:txBody>
          <a:bodyPr wrap="square" lIns="0" tIns="0" r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08799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17">
          <p15:clr>
            <a:srgbClr val="5ACBF0"/>
          </p15:clr>
        </p15:guide>
        <p15:guide id="8" pos="432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992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9075" y="0"/>
            <a:ext cx="68929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0" y="457200"/>
            <a:ext cx="4416425" cy="1107996"/>
          </a:xfrm>
        </p:spPr>
        <p:txBody>
          <a:bodyPr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436688"/>
            <a:ext cx="3470275" cy="2302169"/>
          </a:xfrm>
        </p:spPr>
        <p:txBody>
          <a:bodyPr/>
          <a:lstStyle>
            <a:lvl1pPr marL="0" indent="0">
              <a:buFontTx/>
              <a:buNone/>
              <a:defRPr sz="2200"/>
            </a:lvl1pPr>
            <a:lvl2pPr marL="228600" indent="0">
              <a:buFontTx/>
              <a:buNone/>
              <a:defRPr sz="2200"/>
            </a:lvl2pPr>
            <a:lvl3pPr marL="457200" indent="0">
              <a:buFontTx/>
              <a:buNone/>
              <a:defRPr sz="2200"/>
            </a:lvl3pPr>
            <a:lvl4pPr marL="661988" indent="0">
              <a:buFontTx/>
              <a:buNone/>
              <a:defRPr sz="2200"/>
            </a:lvl4pPr>
            <a:lvl5pPr marL="855663" indent="0">
              <a:buFontTx/>
              <a:buNone/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10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0">
          <p15:clr>
            <a:srgbClr val="A4A3A4"/>
          </p15:clr>
        </p15:guide>
        <p15:guide id="19" pos="334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B4F0-360B-4EB9-96E3-81C44E0D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09" y="78937"/>
            <a:ext cx="11189766" cy="888015"/>
          </a:xfrm>
        </p:spPr>
        <p:txBody>
          <a:bodyPr anchor="b" anchorCtr="0">
            <a:normAutofit/>
          </a:bodyPr>
          <a:lstStyle>
            <a:lvl1pPr>
              <a:defRPr sz="54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0711-1DC8-49A6-B5F5-4132DFE3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36" y="1685557"/>
            <a:ext cx="10515600" cy="45669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45B8-FCD4-4220-8D4A-7939D7A6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00D7-3212-49A0-A793-E3173C0B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8383-8F48-4AB8-8F64-6C8A9645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38FEA66-B7E9-6710-D9E6-19E07A3DB9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705" y="903894"/>
            <a:ext cx="11189766" cy="614362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dirty="0"/>
              <a:t>Click to add sub-title</a:t>
            </a:r>
          </a:p>
        </p:txBody>
      </p:sp>
    </p:spTree>
    <p:extLst>
      <p:ext uri="{BB962C8B-B14F-4D97-AF65-F5344CB8AC3E}">
        <p14:creationId xmlns:p14="http://schemas.microsoft.com/office/powerpoint/2010/main" val="1794283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Square Photo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9075" y="0"/>
            <a:ext cx="68929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0" y="457200"/>
            <a:ext cx="44164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436688"/>
            <a:ext cx="3470275" cy="2302169"/>
          </a:xfrm>
        </p:spPr>
        <p:txBody>
          <a:bodyPr/>
          <a:lstStyle>
            <a:lvl1pPr marL="0" indent="0">
              <a:buFontTx/>
              <a:buNone/>
              <a:defRPr sz="2200"/>
            </a:lvl1pPr>
            <a:lvl2pPr marL="228600" indent="0">
              <a:buFontTx/>
              <a:buNone/>
              <a:defRPr sz="2200"/>
            </a:lvl2pPr>
            <a:lvl3pPr marL="457200" indent="0">
              <a:buFontTx/>
              <a:buNone/>
              <a:defRPr sz="2200"/>
            </a:lvl3pPr>
            <a:lvl4pPr marL="661988" indent="0">
              <a:buFontTx/>
              <a:buNone/>
              <a:defRPr sz="2200"/>
            </a:lvl4pPr>
            <a:lvl5pPr marL="855663" indent="0">
              <a:buFontTx/>
              <a:buNone/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0">
          <p15:clr>
            <a:srgbClr val="A4A3A4"/>
          </p15:clr>
        </p15:guide>
        <p15:guide id="19" pos="334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75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multi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solidFill>
            <a:srgbClr val="01282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F144F22-0BD6-9648-A319-DDB697CF3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8289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F58F7B-2211-6646-985A-CAD949B1B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88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5EE505-078A-9D4D-AB44-E74DDB284F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8C6E084-6AAE-1F47-A359-962769636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43871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028C337-4BBC-0847-9E7B-072AA500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CA908C0-CC26-994C-BCBB-16677F40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7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DF3FE50-082A-0948-BD94-1E474F8B66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3971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1B46850-7DCD-C045-8688-B3173EA712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3970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281B86D-86C4-EF4D-8E51-FA06DC5C1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8388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D7C6A60-8B27-F941-BE59-3393319E04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7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5525191-F6B4-544C-B681-5D4D7614A7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3971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82BF458-E658-2448-A63F-544B4E7576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3970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</p:spTree>
    <p:extLst>
      <p:ext uri="{BB962C8B-B14F-4D97-AF65-F5344CB8AC3E}">
        <p14:creationId xmlns:p14="http://schemas.microsoft.com/office/powerpoint/2010/main" val="758116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endix Blue Bkg">
    <p:bg>
      <p:bgPr>
        <a:solidFill>
          <a:srgbClr val="012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7B63-6619-6B40-8D85-1D972ED609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5715040"/>
            <a:ext cx="5367338" cy="553998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4777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C64B99-363D-EE95-B7A6-EA6B2F2E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722376"/>
            <a:ext cx="8187900" cy="492443"/>
          </a:xfrm>
        </p:spPr>
        <p:txBody>
          <a:bodyPr/>
          <a:lstStyle>
            <a:lvl1pPr algn="l">
              <a:defRPr sz="3200"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D09C316-2E1A-B437-D5F1-C798C77984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5216" y="2218128"/>
            <a:ext cx="4778636" cy="1942743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C1F19B12-845D-A734-A28B-329E408027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28150" y="2218128"/>
            <a:ext cx="4778636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69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C64B99-363D-EE95-B7A6-EA6B2F2E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722376"/>
            <a:ext cx="8187900" cy="492443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D09C316-2E1A-B437-D5F1-C798C77984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5216" y="2218128"/>
            <a:ext cx="4778636" cy="1942743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C1F19B12-845D-A734-A28B-329E408027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28150" y="2218128"/>
            <a:ext cx="4778636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2609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evidence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7AC157-3FC2-6C5B-4257-295989A02E68}"/>
              </a:ext>
            </a:extLst>
          </p:cNvPr>
          <p:cNvSpPr/>
          <p:nvPr userDrawn="1"/>
        </p:nvSpPr>
        <p:spPr bwMode="auto">
          <a:xfrm>
            <a:off x="7983841" y="1971675"/>
            <a:ext cx="4208158" cy="4886325"/>
          </a:xfrm>
          <a:prstGeom prst="rect">
            <a:avLst/>
          </a:prstGeom>
          <a:solidFill>
            <a:srgbClr val="01282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607164-0E1B-5F22-294B-777031987E8C}"/>
              </a:ext>
            </a:extLst>
          </p:cNvPr>
          <p:cNvSpPr/>
          <p:nvPr userDrawn="1"/>
        </p:nvSpPr>
        <p:spPr bwMode="auto">
          <a:xfrm>
            <a:off x="0" y="0"/>
            <a:ext cx="3433765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9B2C57-8A48-7A88-0D09-AFD883D6AD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3433764" y="-2"/>
            <a:ext cx="8758235" cy="3044667"/>
          </a:xfrm>
          <a:solidFill>
            <a:srgbClr val="2E76BC"/>
          </a:solidFill>
          <a:effectLst/>
        </p:spPr>
        <p:txBody>
          <a:bodyPr lIns="0" tIns="4572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6F5F1A-B0A0-C224-9776-55EF6C759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2721" y="3705614"/>
            <a:ext cx="2528321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rgbClr val="2F2F2F"/>
                </a:solidFill>
                <a:latin typeface="+mj-lt"/>
              </a:defRPr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7DF619A7-0A35-28C4-DFA2-3803E76895B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5793" y="611691"/>
            <a:ext cx="2528321" cy="430887"/>
          </a:xfrm>
        </p:spPr>
        <p:txBody>
          <a:bodyPr/>
          <a:lstStyle>
            <a:lvl1pPr marL="0" indent="0">
              <a:buNone/>
              <a:defRPr sz="2800">
                <a:solidFill>
                  <a:srgbClr val="117865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IN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F12854F1-DD54-11E3-E9FB-E5DD719E81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2721" y="4141196"/>
            <a:ext cx="2693773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11786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64B4862-8C6B-1B09-A791-39286BE1D2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81628" y="3705614"/>
            <a:ext cx="3856844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rgbClr val="2F2F2F"/>
                </a:solidFill>
                <a:latin typeface="+mj-lt"/>
              </a:defRPr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AEF724E2-A095-CC19-F0DD-D34BF01256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81628" y="4141196"/>
            <a:ext cx="3856844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11786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F4F1E2F-99DE-32F4-E097-39BACEA9E5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37650" y="3705614"/>
            <a:ext cx="2528321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6037E6C0-43E7-0E63-E37B-EB864BDE321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37650" y="4141196"/>
            <a:ext cx="3505529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C0ECDD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47">
            <a:extLst>
              <a:ext uri="{FF2B5EF4-FFF2-40B4-BE49-F238E27FC236}">
                <a16:creationId xmlns:a16="http://schemas.microsoft.com/office/drawing/2014/main" id="{A9A8C2B9-059F-8868-52D9-37C43F1AA35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77721" y="2518104"/>
            <a:ext cx="7432208" cy="646331"/>
          </a:xfrm>
        </p:spPr>
        <p:txBody>
          <a:bodyPr/>
          <a:lstStyle>
            <a:lvl1pPr marL="0" indent="0" algn="r">
              <a:buNone/>
              <a:defRPr sz="4200" b="0" i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82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17">
          <p15:clr>
            <a:srgbClr val="5ACBF0"/>
          </p15:clr>
        </p15:guide>
        <p15:guide id="8" pos="432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19F4C-2DE2-3547-E77C-1C242DADD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88C7BD6-4221-C206-2F74-8902CE246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587893-D836-5659-E579-9A16F52959A6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7A261A-E739-9D95-9B50-DF5AA7B9EA7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00FAAA-23B3-A8DE-354A-54E05B2A731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990B4A-FCB5-9ACB-00F9-FD773EFA9A66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0E468B-3B0E-CE49-C283-E2E6530A364A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628F66-6BF5-F092-FB4C-26B696280D00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926998-CBB7-5E33-68F7-EA5852035EE5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7BF80A-C170-CDEA-0B62-6DC1E78075F3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AEE3E6-BA0B-C6D4-53D9-0985AC95AE4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FB31C9-BE41-95AC-B14A-FB1CE14A25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B3DA13A-E2F1-8076-8A18-78420CC7F31F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2BFCE3-263A-59BA-1037-F7A66B7D23A0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8D8652-93FD-7710-BDD3-1647D19C310F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4EA9CA-F31E-EFCB-99CC-C6E729A0F0E8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2C2976-DE8F-CCA6-54F6-D50B5DD05EB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47493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DFFE5-04B8-BEAD-CA14-B44D1B061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9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AD11-B0DD-4350-A7FF-FA0E289A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17852"/>
            <a:ext cx="10515600" cy="2132919"/>
          </a:xfrm>
        </p:spPr>
        <p:txBody>
          <a:bodyPr anchor="b" anchorCtr="1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1ABD6-1D73-47E2-B772-7F31936896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450771"/>
            <a:ext cx="10515600" cy="1500187"/>
          </a:xfrm>
        </p:spPr>
        <p:txBody>
          <a:bodyPr anchor="t" anchorCtr="1">
            <a:normAutofit/>
          </a:bodyPr>
          <a:lstStyle>
            <a:lvl1pPr marL="0" indent="0">
              <a:buNone/>
              <a:defRPr sz="4400">
                <a:solidFill>
                  <a:srgbClr val="9966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sub-title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0C594-A3F7-4D23-83DE-AE64DDA2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A030-C3D4-4735-9CB8-B0CF2F46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F6CA0-B0BA-4664-AFF4-BA477CEE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A35AF375-9C2D-49F8-461B-264347C90D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549" y="-360558"/>
            <a:ext cx="4173794" cy="19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7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8170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858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832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101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87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0998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9051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5687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767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63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55AA-2584-49CC-8731-18F9529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54E24-6900-4B12-AE9F-BAF7C04FD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333AF-3834-44E0-857A-88952F4CB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DE49D-90CB-429A-94C5-9F664633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9976-3079-4A2A-A63D-4D6F7266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80AF1-1FF7-4244-B217-04948F8B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67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2920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252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16228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3022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205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39812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8612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2649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453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6615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B0-7BBC-4674-A33E-F57AE3BB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9B338-ACE3-408C-A4D9-900630EF6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5FC5E-1D5A-465E-A3E7-F51513948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53D6A-8E22-4D11-9680-4ED41E1A6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E57FD-567A-4F00-951B-D2FE21DDA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4F9FB-FEA8-4992-91A7-86B119B0D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0DDA7-003B-4F23-BFA6-C632A218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8E93B5-9355-4780-AA12-0AC93BA4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77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66739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5719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7253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1539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4959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1343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5663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9368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5744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5977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1DD-897F-4595-8ABF-7ADA9F19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33FE4-1752-44EE-BD77-3D399C83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D8003-9A3F-4009-8153-703D2E38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9797-25D3-4937-B847-BF0F973F9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806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7405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7330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40722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979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14368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225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7F2E3-ADBA-976C-D1EE-6EED443BC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87013" y="1090"/>
            <a:ext cx="4304988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139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570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EF3A5-7C78-051A-D6EA-F40975B86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515416" y="933"/>
            <a:ext cx="3676584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6733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80CA4-6690-47B9-A8ED-82E6271D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8E329-C054-48E6-A44C-045F929E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2ED5C-A023-4B9E-B8E6-05823651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265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5870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710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9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7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2290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072E-F6C4-4F7D-9CD3-E86C519B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D64D-591E-4180-AD8B-65A8D3AE8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D514-6A2B-4F07-8972-4243C2F2B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1CF6E-CCB7-421B-BA84-B00A8914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CAF3D-9685-414C-831D-30D70771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BF557-0159-4A97-9E87-D8D0F862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6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78.xml"/><Relationship Id="rId47" Type="http://schemas.openxmlformats.org/officeDocument/2006/relationships/slideLayout" Target="../slideLayouts/slideLayout83.xml"/><Relationship Id="rId50" Type="http://schemas.openxmlformats.org/officeDocument/2006/relationships/image" Target="../media/image8.png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6.xml"/><Relationship Id="rId45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4" Type="http://schemas.openxmlformats.org/officeDocument/2006/relationships/slideLayout" Target="../slideLayouts/slideLayout8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43" Type="http://schemas.openxmlformats.org/officeDocument/2006/relationships/slideLayout" Target="../slideLayouts/slideLayout79.xml"/><Relationship Id="rId48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4.xml"/><Relationship Id="rId51" Type="http://schemas.openxmlformats.org/officeDocument/2006/relationships/image" Target="../media/image9.svg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Relationship Id="rId4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56.xml"/><Relationship Id="rId41" Type="http://schemas.openxmlformats.org/officeDocument/2006/relationships/slideLayout" Target="../slideLayouts/slideLayout77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5086B-D464-4697-8972-FD220008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E012D-3850-4124-A0F1-3BB8DFEC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0965-0CA1-4E29-BBFE-630FA6779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D49D2-CC62-47A6-8FD4-1840AC422660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A5A0D-5A09-4B3C-B11F-973954574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D91D-D5DC-400D-BFDF-CECA769DA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01A8B75-9CB5-C41B-C7DE-8AF28044702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552" y="5741630"/>
            <a:ext cx="1293696" cy="1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0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4020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4017" r:id="rId13"/>
    <p:sldLayoutId id="2147484018" r:id="rId14"/>
    <p:sldLayoutId id="214748401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002060"/>
          </a:solidFill>
          <a:latin typeface="Segoe UI" panose="020B0502040204020203" pitchFamily="34" charset="0"/>
          <a:ea typeface="Segoe UI Historic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5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8" r:id="rId15"/>
    <p:sldLayoutId id="2147484039" r:id="rId16"/>
    <p:sldLayoutId id="2147484040" r:id="rId17"/>
    <p:sldLayoutId id="2147484041" r:id="rId18"/>
    <p:sldLayoutId id="2147484042" r:id="rId19"/>
    <p:sldLayoutId id="2147484043" r:id="rId20"/>
    <p:sldLayoutId id="2147484044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rgbClr val="117865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4074" r:id="rId28"/>
    <p:sldLayoutId id="2147484075" r:id="rId29"/>
    <p:sldLayoutId id="2147484076" r:id="rId30"/>
    <p:sldLayoutId id="2147484077" r:id="rId31"/>
    <p:sldLayoutId id="2147484078" r:id="rId32"/>
    <p:sldLayoutId id="2147484079" r:id="rId33"/>
    <p:sldLayoutId id="2147484080" r:id="rId34"/>
    <p:sldLayoutId id="2147484081" r:id="rId35"/>
    <p:sldLayoutId id="2147484082" r:id="rId36"/>
    <p:sldLayoutId id="2147484083" r:id="rId37"/>
    <p:sldLayoutId id="2147484084" r:id="rId38"/>
    <p:sldLayoutId id="2147484085" r:id="rId39"/>
    <p:sldLayoutId id="2147484086" r:id="rId40"/>
    <p:sldLayoutId id="2147484087" r:id="rId41"/>
    <p:sldLayoutId id="2147484088" r:id="rId42"/>
    <p:sldLayoutId id="2147484089" r:id="rId43"/>
    <p:sldLayoutId id="2147484090" r:id="rId44"/>
    <p:sldLayoutId id="2147484091" r:id="rId45"/>
    <p:sldLayoutId id="2147484092" r:id="rId46"/>
    <p:sldLayoutId id="2147484093" r:id="rId47"/>
    <p:sldLayoutId id="2147484094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t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n w="3175">
                  <a:noFill/>
                </a:ln>
                <a:ea typeface="+mn-ea"/>
              </a:rPr>
              <a:t>Dive Into </a:t>
            </a:r>
            <a:r>
              <a:rPr lang="en-US" dirty="0">
                <a:ln w="3175">
                  <a:noFill/>
                </a:ln>
                <a:solidFill>
                  <a:srgbClr val="9966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Fabric Lakehouse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FF79584-2A68-E4C0-6F82-610A3B2D7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828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043849-75EA-4CB7-F4BC-46D627E2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erson holding a tablet&#10;&#10;Description automatically generated">
            <a:extLst>
              <a:ext uri="{FF2B5EF4-FFF2-40B4-BE49-F238E27FC236}">
                <a16:creationId xmlns:a16="http://schemas.microsoft.com/office/drawing/2014/main" id="{5E2EDF8C-B09A-7C51-37AC-D0BA7FF0F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19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ata analysis&#10;&#10;Description automatically generated">
            <a:extLst>
              <a:ext uri="{FF2B5EF4-FFF2-40B4-BE49-F238E27FC236}">
                <a16:creationId xmlns:a16="http://schemas.microsoft.com/office/drawing/2014/main" id="{B0BE7A9F-B72C-DFFD-F8CB-E6A5C368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77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6EF8DCA-A25E-C4D1-8779-0283A63E6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6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D9467E7C-308F-CABD-2393-F75657065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est&#10;&#10;Description automatically generated">
            <a:extLst>
              <a:ext uri="{FF2B5EF4-FFF2-40B4-BE49-F238E27FC236}">
                <a16:creationId xmlns:a16="http://schemas.microsoft.com/office/drawing/2014/main" id="{CA6D8A67-8F21-0F3C-A0BE-E3909607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7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1F834EE-4A6B-C0E5-91F3-7A59BE722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3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7B4E-42B6-564B-3FBE-D30A848B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Hack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C326A-D1BF-8766-AC08-028580EBC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9599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3DE70-1B28-2835-AE85-C5DEDD27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Hack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63D6F-DEAD-235D-5985-D68669EA2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Margie's Travel is a travel agency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specialising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in diving holidays.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They have asked you to help them build a solution to allow their customers to explore the possibilities of diving some of the shipwrecks of Western Australia.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Your task is to use Microsoft Fabric to bring together the data and stories behind these shipwrecks to help boost customer engagement.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Margie's would also like to be able to use this data to help customers assess dive conditions a few days before, and as a basis for on-board dive briefings</a:t>
            </a:r>
          </a:p>
        </p:txBody>
      </p:sp>
    </p:spTree>
    <p:extLst>
      <p:ext uri="{BB962C8B-B14F-4D97-AF65-F5344CB8AC3E}">
        <p14:creationId xmlns:p14="http://schemas.microsoft.com/office/powerpoint/2010/main" val="2357236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4A07B0-0271-FCA4-59EC-19BF5229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Challenge 0 </a:t>
            </a:r>
            <a:br>
              <a:rPr lang="en-US" dirty="0"/>
            </a:br>
            <a:r>
              <a:rPr lang="en-US" dirty="0"/>
              <a:t>Get Your Gear Ready</a:t>
            </a:r>
            <a:br>
              <a:rPr lang="en-US" dirty="0"/>
            </a:br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ED114-73E5-567B-5FDF-86F810301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Grab your fins and a full tank!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5619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05C8-F4A5-CE49-FEC7-E245E53B4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36371"/>
            <a:ext cx="9144000" cy="1856695"/>
          </a:xfrm>
        </p:spPr>
        <p:txBody>
          <a:bodyPr/>
          <a:lstStyle/>
          <a:p>
            <a:r>
              <a:rPr lang="en-AU" dirty="0">
                <a:solidFill>
                  <a:srgbClr val="7030A0"/>
                </a:solidFill>
              </a:rPr>
              <a:t>Dive Into Microsoft Fabric Lakehouse</a:t>
            </a:r>
          </a:p>
        </p:txBody>
      </p:sp>
    </p:spTree>
    <p:extLst>
      <p:ext uri="{BB962C8B-B14F-4D97-AF65-F5344CB8AC3E}">
        <p14:creationId xmlns:p14="http://schemas.microsoft.com/office/powerpoint/2010/main" val="123201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Zero</a:t>
            </a:r>
            <a:endParaRPr lang="en-US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3DF15-4403-D489-FA65-6DA8B097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You will need</a:t>
            </a:r>
          </a:p>
          <a:p>
            <a:pPr lvl="1"/>
            <a:r>
              <a:rPr lang="en-US" dirty="0"/>
              <a:t>A Fabric Subscription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Power BI Desktop</a:t>
            </a:r>
          </a:p>
          <a:p>
            <a:pPr lvl="1"/>
            <a:r>
              <a:rPr lang="en-US" dirty="0"/>
              <a:t>A love of terrible sea-themed puns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your gear ready!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93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C1D8-997A-3307-B567-5C31F432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17852"/>
            <a:ext cx="10515600" cy="2132919"/>
          </a:xfrm>
        </p:spPr>
        <p:txBody>
          <a:bodyPr/>
          <a:lstStyle/>
          <a:p>
            <a:r>
              <a:rPr lang="en-US" dirty="0"/>
              <a:t>Challenge 1 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AC27F-55BE-EAA1-2E0E-6E854A75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0771"/>
            <a:ext cx="10515600" cy="1500187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Everywhere</a:t>
            </a:r>
          </a:p>
        </p:txBody>
      </p:sp>
    </p:spTree>
    <p:extLst>
      <p:ext uri="{BB962C8B-B14F-4D97-AF65-F5344CB8AC3E}">
        <p14:creationId xmlns:p14="http://schemas.microsoft.com/office/powerpoint/2010/main" val="2990754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1 Finding Data</a:t>
            </a:r>
            <a:endParaRPr lang="en-US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“Plan </a:t>
            </a:r>
            <a:r>
              <a:rPr lang="en-US" sz="3200" dirty="0"/>
              <a:t>the dive, dive the plan”</a:t>
            </a:r>
          </a:p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Read the Brief from Margie’s Travel</a:t>
            </a:r>
          </a:p>
          <a:p>
            <a:pPr lvl="1"/>
            <a:r>
              <a:rPr lang="en-US" sz="2800" dirty="0"/>
              <a:t>Catalogue the kinds of data you’ll need</a:t>
            </a:r>
          </a:p>
          <a:p>
            <a:pPr lvl="1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Find them online</a:t>
            </a:r>
          </a:p>
          <a:p>
            <a:pPr lvl="2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Location</a:t>
            </a:r>
          </a:p>
          <a:p>
            <a:pPr lvl="2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Licensing</a:t>
            </a:r>
          </a:p>
          <a:p>
            <a:pPr lvl="1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Identify Applicable Fabric functionality to retrieve, clean and store each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048B16-5BF1-7CB9-7FB4-FEF3812F7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Head Out To Sea,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F63D-04FB-705F-FDE7-615DA747FAC4}"/>
              </a:ext>
            </a:extLst>
          </p:cNvPr>
          <p:cNvSpPr txBox="1"/>
          <p:nvPr/>
        </p:nvSpPr>
        <p:spPr>
          <a:xfrm>
            <a:off x="5034987" y="1307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110E3-5DA2-43FD-3338-F621924160AB}"/>
              </a:ext>
            </a:extLst>
          </p:cNvPr>
          <p:cNvSpPr txBox="1"/>
          <p:nvPr/>
        </p:nvSpPr>
        <p:spPr>
          <a:xfrm>
            <a:off x="5775767" y="1088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1B2F0-C4E0-E0F5-983F-767CA58230D0}"/>
              </a:ext>
            </a:extLst>
          </p:cNvPr>
          <p:cNvSpPr txBox="1"/>
          <p:nvPr/>
        </p:nvSpPr>
        <p:spPr>
          <a:xfrm>
            <a:off x="6111433" y="1157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8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arge wooden ship in the water&#10;&#10;Description automatically generated">
            <a:extLst>
              <a:ext uri="{FF2B5EF4-FFF2-40B4-BE49-F238E27FC236}">
                <a16:creationId xmlns:a16="http://schemas.microsoft.com/office/drawing/2014/main" id="{6AC612B4-DE07-CD46-C0C6-59D917C4D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237E2-611E-B3D5-B7A0-DB2A1638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2 Land ho!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D97D8-5C57-D744-5FAB-7CD4DEC21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Land Your Data in </a:t>
            </a:r>
            <a:r>
              <a:rPr lang="en-US" dirty="0" err="1"/>
              <a:t>OneLake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008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9A8-D248-48A9-80E4-41218D5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2 Land Ho!</a:t>
            </a:r>
            <a:endParaRPr lang="en-US" sz="5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F992-46E2-4A48-9C03-B9E15BA5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goal is to land your datasets in </a:t>
            </a:r>
            <a:r>
              <a:rPr lang="en-US" dirty="0" err="1"/>
              <a:t>OneLake</a:t>
            </a:r>
            <a:endParaRPr lang="en-US" dirty="0"/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Automatically retrieve your data</a:t>
            </a:r>
          </a:p>
          <a:p>
            <a:pPr lvl="1"/>
            <a:r>
              <a:rPr lang="en-US" dirty="0"/>
              <a:t>Land as-is (preserve source format)</a:t>
            </a:r>
          </a:p>
          <a:p>
            <a:pPr lvl="1"/>
            <a:r>
              <a:rPr lang="en-US" dirty="0"/>
              <a:t>Remember, there’s lots of ways of retrieving data, maybe try a few?</a:t>
            </a:r>
          </a:p>
          <a:p>
            <a:pPr lvl="1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51B93-082E-F159-F4B6-DDC0E3942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 Your Data in </a:t>
            </a:r>
            <a:r>
              <a:rPr lang="en-US" sz="32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16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A5CE-6B55-7E50-78D7-F315E2D5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1317852"/>
            <a:ext cx="11076994" cy="2132919"/>
          </a:xfrm>
        </p:spPr>
        <p:txBody>
          <a:bodyPr/>
          <a:lstStyle/>
          <a:p>
            <a:pPr algn="ctr"/>
            <a:r>
              <a:rPr lang="en-US" dirty="0"/>
              <a:t>Challenge 3</a:t>
            </a:r>
            <a:br>
              <a:rPr lang="en-US" dirty="0"/>
            </a:br>
            <a:r>
              <a:rPr lang="en-US" dirty="0"/>
              <a:t>Swab the Decks!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FF82C-2B76-41AB-EE30-AFED414A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Your Data Ship Shape</a:t>
            </a:r>
          </a:p>
        </p:txBody>
      </p:sp>
    </p:spTree>
    <p:extLst>
      <p:ext uri="{BB962C8B-B14F-4D97-AF65-F5344CB8AC3E}">
        <p14:creationId xmlns:p14="http://schemas.microsoft.com/office/powerpoint/2010/main" val="3089467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9A8-D248-48A9-80E4-41218D5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Swab the Decks!</a:t>
            </a:r>
            <a:endParaRPr lang="en-US" sz="5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F992-46E2-4A48-9C03-B9E15BA5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You goal is to prep </a:t>
            </a:r>
            <a:r>
              <a:rPr lang="en-US" dirty="0"/>
              <a:t>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/>
              <a:t>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ata ready for </a:t>
            </a:r>
            <a:r>
              <a:rPr lang="en-US" dirty="0"/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nalysis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Gaps? Duplicates? Need </a:t>
            </a:r>
            <a:r>
              <a:rPr lang="en-US" dirty="0"/>
              <a:t>More Data?</a:t>
            </a:r>
          </a:p>
          <a:p>
            <a:r>
              <a:rPr lang="en-US" dirty="0"/>
              <a:t>Success Criteria</a:t>
            </a:r>
          </a:p>
          <a:p>
            <a:pPr lvl="1"/>
            <a:r>
              <a:rPr lang="en-US" dirty="0"/>
              <a:t>Show how you have cleaned your data, and why you chose particular methods</a:t>
            </a:r>
          </a:p>
          <a:p>
            <a:pPr lvl="1"/>
            <a:r>
              <a:rPr lang="en-US" dirty="0"/>
              <a:t>Demonstrate your data is now ready to build a story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51B93-082E-F159-F4B6-DDC0E3942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Your Data Ship Shape</a:t>
            </a:r>
          </a:p>
        </p:txBody>
      </p:sp>
    </p:spTree>
    <p:extLst>
      <p:ext uri="{BB962C8B-B14F-4D97-AF65-F5344CB8AC3E}">
        <p14:creationId xmlns:p14="http://schemas.microsoft.com/office/powerpoint/2010/main" val="2692993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6893E-1875-7EA7-D411-3FE9DC5C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Challenge 4</a:t>
            </a:r>
            <a:br>
              <a:rPr lang="en-AU" dirty="0"/>
            </a:br>
            <a:r>
              <a:rPr lang="en-AU" dirty="0"/>
              <a:t>Make A Splash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E0C472-5FB7-6DB7-7017-AB9324E0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FFF00"/>
                </a:solidFill>
              </a:rPr>
              <a:t>Create the Story </a:t>
            </a:r>
          </a:p>
        </p:txBody>
      </p:sp>
    </p:spTree>
    <p:extLst>
      <p:ext uri="{BB962C8B-B14F-4D97-AF65-F5344CB8AC3E}">
        <p14:creationId xmlns:p14="http://schemas.microsoft.com/office/powerpoint/2010/main" val="4153967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4 Make a Splash</a:t>
            </a:r>
            <a:endParaRPr lang="en-US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FDFA0-CC9F-E8E1-863B-9F616F35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Now it’s time to create your data story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To complete this challenge successfully, you should: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Create, to portray your findings in a compelling way. 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Augment your data with additional sources if you wish, such as photos or links to other resources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Remember</a:t>
            </a:r>
            <a:r>
              <a:rPr lang="en-US" dirty="0"/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meet the needs of two distinct audiences: </a:t>
            </a:r>
          </a:p>
          <a:p>
            <a:pPr lvl="2"/>
            <a:r>
              <a:rPr lang="en-US" dirty="0"/>
              <a:t>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ustomers and dive crew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/>
              <a:t>Prepare 1-2 slides to present your solution to Margie's Travel (the rest of the group). </a:t>
            </a:r>
          </a:p>
          <a:p>
            <a:pPr lvl="2"/>
            <a:r>
              <a:rPr lang="en-US" dirty="0"/>
              <a:t>Make it impactful and succinct!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</a:t>
            </a:r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Your Data Story to Impress Margie’s Travel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86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9E9949-0261-ACEC-AC71-F06FF60B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Challenge 5</a:t>
            </a:r>
            <a:br>
              <a:rPr lang="en-AU" dirty="0"/>
            </a:br>
            <a:r>
              <a:rPr lang="en-AU" dirty="0"/>
              <a:t>Giant Stride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D9741C-A286-30E7-90F3-9C4594A6D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Leap In and Share Your Story</a:t>
            </a:r>
          </a:p>
        </p:txBody>
      </p:sp>
    </p:spTree>
    <p:extLst>
      <p:ext uri="{BB962C8B-B14F-4D97-AF65-F5344CB8AC3E}">
        <p14:creationId xmlns:p14="http://schemas.microsoft.com/office/powerpoint/2010/main" val="2603877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2037" y="259976"/>
            <a:ext cx="7123481" cy="1748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61247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1280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&lt;Insert Hack Name Here&gt;</a:t>
            </a:r>
          </a:p>
          <a:p>
            <a:pPr marL="0" indent="0" algn="ctr">
              <a:buNone/>
            </a:pPr>
            <a:r>
              <a:rPr lang="en-US" sz="144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&amp; Intros</a:t>
            </a:r>
            <a:endParaRPr lang="en-US" sz="14400" i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547209" y="34290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895552" y="3952220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7505794" y="345475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7854137" y="3977973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475E8-B6CA-4270-974D-DF8D3952ED6B}"/>
              </a:ext>
            </a:extLst>
          </p:cNvPr>
          <p:cNvSpPr txBox="1"/>
          <p:nvPr/>
        </p:nvSpPr>
        <p:spPr>
          <a:xfrm>
            <a:off x="547209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0EB69-E688-44E1-B201-02F25C93E7B5}"/>
              </a:ext>
            </a:extLst>
          </p:cNvPr>
          <p:cNvSpPr txBox="1"/>
          <p:nvPr/>
        </p:nvSpPr>
        <p:spPr>
          <a:xfrm>
            <a:off x="895552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92C3D-FD94-4F13-B142-E7743BE77A67}"/>
              </a:ext>
            </a:extLst>
          </p:cNvPr>
          <p:cNvSpPr txBox="1"/>
          <p:nvPr/>
        </p:nvSpPr>
        <p:spPr>
          <a:xfrm>
            <a:off x="7505794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8A1DD-2BF8-4974-92EB-55948F02856B}"/>
              </a:ext>
            </a:extLst>
          </p:cNvPr>
          <p:cNvSpPr txBox="1"/>
          <p:nvPr/>
        </p:nvSpPr>
        <p:spPr>
          <a:xfrm>
            <a:off x="7854137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</p:spTree>
    <p:extLst>
      <p:ext uri="{BB962C8B-B14F-4D97-AF65-F5344CB8AC3E}">
        <p14:creationId xmlns:p14="http://schemas.microsoft.com/office/powerpoint/2010/main" val="416389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629C50-56CC-67CF-2035-5CFE2E89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 5 Giant Stride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BDE8F1-1F24-B1A4-DF76-9CB58691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You've built a compelling data story! Now it's time to present your findings.</a:t>
            </a:r>
          </a:p>
          <a:p>
            <a:r>
              <a:rPr lang="en-US" sz="2400" dirty="0"/>
              <a:t>You have 10 mins to present your story </a:t>
            </a:r>
          </a:p>
          <a:p>
            <a:r>
              <a:rPr lang="en-US" sz="2400" dirty="0"/>
              <a:t>A live demo always makes a splash!</a:t>
            </a:r>
            <a:endParaRPr lang="en-AU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1BC502-D963-7EAE-E42F-F2AC1C9B6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Share Your Story </a:t>
            </a:r>
          </a:p>
        </p:txBody>
      </p:sp>
    </p:spTree>
    <p:extLst>
      <p:ext uri="{BB962C8B-B14F-4D97-AF65-F5344CB8AC3E}">
        <p14:creationId xmlns:p14="http://schemas.microsoft.com/office/powerpoint/2010/main" val="262839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n w="3175">
                  <a:noFill/>
                </a:ln>
                <a:solidFill>
                  <a:srgbClr val="9966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 for Attending!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E644413-C720-E12C-4003-B83B0D3E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https://aka.ms/wth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3829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9A8-D248-48A9-80E4-41218D5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en-US" sz="5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F992-46E2-4A48-9C03-B9E15BA5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time to make a “splash” and “dive” into Microsoft Fabric!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We’re Going Diving!</a:t>
            </a:r>
          </a:p>
          <a:p>
            <a:endParaRPr lang="en-US" dirty="0"/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&lt;Logistics Goes Here&gt;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51B93-082E-F159-F4B6-DDC0E3942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Dive Into Microsoft Fabric Lakehouse</a:t>
            </a:r>
          </a:p>
        </p:txBody>
      </p:sp>
    </p:spTree>
    <p:extLst>
      <p:ext uri="{BB962C8B-B14F-4D97-AF65-F5344CB8AC3E}">
        <p14:creationId xmlns:p14="http://schemas.microsoft.com/office/powerpoint/2010/main" val="284855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DE47-E686-15FB-9725-013FEDC69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94A7E-6832-9C71-C1D6-A4C5325D7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Indicative Times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FD09903-5E64-5251-0FBE-B15607F69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01963"/>
              </p:ext>
            </p:extLst>
          </p:nvPr>
        </p:nvGraphicFramePr>
        <p:xfrm>
          <a:off x="510529" y="1518256"/>
          <a:ext cx="10503214" cy="48209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507823">
                  <a:extLst>
                    <a:ext uri="{9D8B030D-6E8A-4147-A177-3AD203B41FA5}">
                      <a16:colId xmlns:a16="http://schemas.microsoft.com/office/drawing/2014/main" val="1004211173"/>
                    </a:ext>
                  </a:extLst>
                </a:gridCol>
                <a:gridCol w="1210582">
                  <a:extLst>
                    <a:ext uri="{9D8B030D-6E8A-4147-A177-3AD203B41FA5}">
                      <a16:colId xmlns:a16="http://schemas.microsoft.com/office/drawing/2014/main" val="403997166"/>
                    </a:ext>
                  </a:extLst>
                </a:gridCol>
                <a:gridCol w="6784809">
                  <a:extLst>
                    <a:ext uri="{9D8B030D-6E8A-4147-A177-3AD203B41FA5}">
                      <a16:colId xmlns:a16="http://schemas.microsoft.com/office/drawing/2014/main" val="3599142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43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9:30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15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Welcome!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106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9:45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30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An Overview of Microsoft Fabric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686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10:15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15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The Hack! &amp; Challenge 0 – Get Your Gear Ready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50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10:30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15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89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10:45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45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Challenge 1 – Finding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3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11:30 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60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Challenge 2 – Land Ho!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2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12:00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60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32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1:00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30 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Challenge 2 cont.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426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1:30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60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Challenge 3 – Swab the Decks!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319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2:30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15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1274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2:45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60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Challenge 4 – Make A Splash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555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/>
                        <a:t>3:45 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30 mins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Challenge 5 – Giant Stride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979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7986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4009-D4E8-C1CC-55D5-820DD58F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Microsoft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BB70C-1ECD-8B36-61C4-AFDDAA25E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6673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E75FA9-7C5F-9218-A834-864D6BEA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8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curved object&#10;&#10;Description automatically generated">
            <a:extLst>
              <a:ext uri="{FF2B5EF4-FFF2-40B4-BE49-F238E27FC236}">
                <a16:creationId xmlns:a16="http://schemas.microsoft.com/office/drawing/2014/main" id="{2526BC62-BBFD-4E0B-56D0-6EA03FC9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2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D5C2F44-09FD-9A9B-5CB5-8157EDC57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7046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latform_Toolkit_Blue">
  <a:themeElements>
    <a:clrScheme name="Red">
      <a:dk1>
        <a:srgbClr val="2A446F"/>
      </a:dk1>
      <a:lt1>
        <a:srgbClr val="FFFFFF"/>
      </a:lt1>
      <a:dk2>
        <a:srgbClr val="0078D3"/>
      </a:dk2>
      <a:lt2>
        <a:srgbClr val="F3F3F5"/>
      </a:lt2>
      <a:accent1>
        <a:srgbClr val="0078D3"/>
      </a:accent1>
      <a:accent2>
        <a:srgbClr val="8DC8E8"/>
      </a:accent2>
      <a:accent3>
        <a:srgbClr val="B9DCD2"/>
      </a:accent3>
      <a:accent4>
        <a:srgbClr val="49C5B1"/>
      </a:accent4>
      <a:accent5>
        <a:srgbClr val="2A446F"/>
      </a:accent5>
      <a:accent6>
        <a:srgbClr val="737373"/>
      </a:accent6>
      <a:hlink>
        <a:srgbClr val="0078D3"/>
      </a:hlink>
      <a:folHlink>
        <a:srgbClr val="0078D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143352_PP_Template_220712" id="{A0991F1D-BF59-4253-AD5F-3B4EFF25A37B}" vid="{D47CB7DB-ECD2-4354-A1A1-2883037D9946}"/>
    </a:ext>
  </a:extLst>
</a:theme>
</file>

<file path=ppt/theme/theme3.xml><?xml version="1.0" encoding="utf-8"?>
<a:theme xmlns:a="http://schemas.openxmlformats.org/drawingml/2006/main" name="Microsoft Build 16:9 Template Light">
  <a:themeElements>
    <a:clrScheme name="Custom 90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0078D4"/>
      </a:accent3>
      <a:accent4>
        <a:srgbClr val="8C8279"/>
      </a:accent4>
      <a:accent5>
        <a:srgbClr val="8DE971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977E625-A620-4C4E-89B5-C781EF52969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60DD8F652F1944BE71621823B93445" ma:contentTypeVersion="20" ma:contentTypeDescription="Create a new document." ma:contentTypeScope="" ma:versionID="ca9162edec49feb2fee0b4551a61220d">
  <xsd:schema xmlns:xsd="http://www.w3.org/2001/XMLSchema" xmlns:xs="http://www.w3.org/2001/XMLSchema" xmlns:p="http://schemas.microsoft.com/office/2006/metadata/properties" xmlns:ns1="http://schemas.microsoft.com/sharepoint/v3" xmlns:ns2="d5681aaf-e75d-4680-b6a5-67eaf1333073" xmlns:ns3="230e9df3-be65-4c73-a93b-d1236ebd677e" xmlns:ns4="15d470b8-ee0f-4c7c-b3dd-47210eefc9bb" targetNamespace="http://schemas.microsoft.com/office/2006/metadata/properties" ma:root="true" ma:fieldsID="257895244c366e75573991e6fb322f55" ns1:_="" ns2:_="" ns3:_="" ns4:_="">
    <xsd:import namespace="http://schemas.microsoft.com/sharepoint/v3"/>
    <xsd:import namespace="d5681aaf-e75d-4680-b6a5-67eaf1333073"/>
    <xsd:import namespace="230e9df3-be65-4c73-a93b-d1236ebd677e"/>
    <xsd:import namespace="15d470b8-ee0f-4c7c-b3dd-47210eefc9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OneNoteFluid_FileOrder" minOccurs="0"/>
                <xsd:element ref="ns1:_ip_UnifiedCompliancePolicyProperties" minOccurs="0"/>
                <xsd:element ref="ns1:_ip_UnifiedCompliancePolicyUIAction" minOccurs="0"/>
                <xsd:element ref="ns4:SharedWithUsers" minOccurs="0"/>
                <xsd:element ref="ns4:SharedWithDetails" minOccurs="0"/>
                <xsd:element ref="ns2:MediaServiceSearchProperties" minOccurs="0"/>
                <xsd:element ref="ns2:MediaServiceDocTag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81aaf-e75d-4680-b6a5-67eaf13330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OneNoteFluid_FileOrder" ma:index="1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4" nillable="true" ma:displayName="MediaServiceDocTags" ma:hidden="true" ma:internalName="MediaServiceDocTags" ma:readOnly="true">
      <xsd:simpleType>
        <xsd:restriction base="dms:Note"/>
      </xsd:simpleType>
    </xsd:element>
    <xsd:element name="MediaServiceDateTaken" ma:index="2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b6b72968-36bd-4383-8b6e-1cc99c113b15}" ma:internalName="TaxCatchAll" ma:showField="CatchAllData" ma:web="15d470b8-ee0f-4c7c-b3dd-47210eefc9b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470b8-ee0f-4c7c-b3dd-47210eefc9bb" elementFormDefault="qualified">
    <xsd:import namespace="http://schemas.microsoft.com/office/2006/documentManagement/types"/>
    <xsd:import namespace="http://schemas.microsoft.com/office/infopath/2007/PartnerControls"/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OneNoteFluid_FileOrder xmlns="d5681aaf-e75d-4680-b6a5-67eaf1333073" xsi:nil="true"/>
    <lcf76f155ced4ddcb4097134ff3c332f xmlns="d5681aaf-e75d-4680-b6a5-67eaf133307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D297C88A-D0C3-4811-9063-F2652EC3F0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5681aaf-e75d-4680-b6a5-67eaf1333073"/>
    <ds:schemaRef ds:uri="230e9df3-be65-4c73-a93b-d1236ebd677e"/>
    <ds:schemaRef ds:uri="15d470b8-ee0f-4c7c-b3dd-47210eefc9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A84066F-CF25-477A-816A-71B1599BA4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1AEC35-FA48-4D92-B146-8AAF6D580B36}">
  <ds:schemaRefs>
    <ds:schemaRef ds:uri="http://schemas.microsoft.com/sharepoint/v3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15d470b8-ee0f-4c7c-b3dd-47210eefc9bb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d5681aaf-e75d-4680-b6a5-67eaf1333073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1052</Words>
  <Application>Microsoft Office PowerPoint</Application>
  <PresentationFormat>Widescreen</PresentationFormat>
  <Paragraphs>170</Paragraphs>
  <Slides>31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Consolas</vt:lpstr>
      <vt:lpstr>Helvetica Neue</vt:lpstr>
      <vt:lpstr>Segoe UI</vt:lpstr>
      <vt:lpstr>Segoe UI Light</vt:lpstr>
      <vt:lpstr>Segoe UI Semibold</vt:lpstr>
      <vt:lpstr>Wingdings</vt:lpstr>
      <vt:lpstr>2_Office Theme</vt:lpstr>
      <vt:lpstr>PowerPlatform_Toolkit_Blue</vt:lpstr>
      <vt:lpstr>Microsoft Build 16:9 Template Light</vt:lpstr>
      <vt:lpstr>Dive Into Fabric Lakehouse</vt:lpstr>
      <vt:lpstr>Dive Into Microsoft Fabric Lakehouse</vt:lpstr>
      <vt:lpstr>PowerPoint Presentation</vt:lpstr>
      <vt:lpstr>Welcome</vt:lpstr>
      <vt:lpstr>Agenda</vt:lpstr>
      <vt:lpstr>Microsoft Fabric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Hack</vt:lpstr>
      <vt:lpstr>The Hack</vt:lpstr>
      <vt:lpstr>Challenge 0  Get Your Gear Ready </vt:lpstr>
      <vt:lpstr>Challenge Zero</vt:lpstr>
      <vt:lpstr>Challenge 1 Finding Data</vt:lpstr>
      <vt:lpstr>Challenge 1 Finding Data</vt:lpstr>
      <vt:lpstr>Challenge 2 Land ho!</vt:lpstr>
      <vt:lpstr>Challenge 2 Land Ho!</vt:lpstr>
      <vt:lpstr>Challenge 3 Swab the Decks!</vt:lpstr>
      <vt:lpstr>Swab the Decks!</vt:lpstr>
      <vt:lpstr>Challenge 4 Make A Splash</vt:lpstr>
      <vt:lpstr>Challenge 4 Make a Splash</vt:lpstr>
      <vt:lpstr>Challenge 5 Giant Stride</vt:lpstr>
      <vt:lpstr>Challenge 5 Giant Stride</vt:lpstr>
      <vt:lpstr>Thank You for Attending!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2022-05-07T20:57:19Z</dcterms:created>
  <dcterms:modified xsi:type="dcterms:W3CDTF">2023-08-11T08:45:29Z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0x0101002D60DD8F652F1944BE71621823B93445</vt:lpwstr>
  </property>
  <property fmtid="{D5CDD505-2E9C-101B-9397-08002B2CF9AE}" pid="3" name="MediaServiceImageTags">
    <vt:lpwstr/>
  </property>
</Properties>
</file>